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14"/>
  </p:notesMasterIdLst>
  <p:sldIdLst>
    <p:sldId id="296" r:id="rId2"/>
    <p:sldId id="297" r:id="rId3"/>
    <p:sldId id="312" r:id="rId4"/>
    <p:sldId id="311" r:id="rId5"/>
    <p:sldId id="306" r:id="rId6"/>
    <p:sldId id="299" r:id="rId7"/>
    <p:sldId id="313" r:id="rId8"/>
    <p:sldId id="314" r:id="rId9"/>
    <p:sldId id="315" r:id="rId10"/>
    <p:sldId id="309" r:id="rId11"/>
    <p:sldId id="316" r:id="rId12"/>
    <p:sldId id="30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3799B087-99B6-46F4-94FF-718C167FBDEA}">
          <p14:sldIdLst>
            <p14:sldId id="296"/>
            <p14:sldId id="297"/>
            <p14:sldId id="312"/>
            <p14:sldId id="311"/>
            <p14:sldId id="306"/>
            <p14:sldId id="299"/>
            <p14:sldId id="313"/>
            <p14:sldId id="314"/>
            <p14:sldId id="315"/>
            <p14:sldId id="309"/>
            <p14:sldId id="316"/>
            <p14:sldId id="30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001236"/>
    <a:srgbClr val="FFFF66"/>
    <a:srgbClr val="CCFFFF"/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79" autoAdjust="0"/>
  </p:normalViewPr>
  <p:slideViewPr>
    <p:cSldViewPr>
      <p:cViewPr>
        <p:scale>
          <a:sx n="70" d="100"/>
          <a:sy n="70" d="100"/>
        </p:scale>
        <p:origin x="-1733" y="-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F748D-FA0D-4849-900E-DCD3C9F72E9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F9A92-E200-47F3-B797-3494F1DF32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573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BF9A92-E200-47F3-B797-3494F1DF328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693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65360-756D-49B2-ADF0-3C50488F0DD6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7F149-FAAC-4449-91A6-18CD94A38B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tat-anat.ucoz.ru/_ld/13/49397522.jpg" TargetMode="Externa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http://tat-anat.ucoz.ru/_ld/13/49397522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tat-anat.ucoz.ru/_ld/13/49397522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http://tat-anat.ucoz.ru/_ld/13/49397522.jpg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http://tat-anat.ucoz.ru/_ld/13/49397522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tat-anat.ucoz.ru/_ld/13/49397522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tat-anat.ucoz.ru/_ld/13/49397522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tat-anat.ucoz.ru/_ld/13/49397522.jpg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http://tat-anat.ucoz.ru/_ld/13/49397522.jpg" TargetMode="Externa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tat-anat.ucoz.ru/_ld/13/4939752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4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5536" y="162880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БЛАГОТВОРИТЕЛЬНЫЙ ПРОЕКТ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«ДАРИ </a:t>
            </a:r>
            <a:r>
              <a:rPr lang="ru-RU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ДОБРО</a:t>
            </a:r>
            <a:r>
              <a:rPr lang="ru-R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</a:t>
            </a:r>
            <a:endParaRPr lang="ru-RU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5536" y="212447"/>
            <a:ext cx="8280920" cy="1200329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Краевое государственное бюджетное учреждение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социального обслуживания 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«Центр социальной помощи семье и детям </a:t>
            </a: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«Минусинский»</a:t>
            </a:r>
          </a:p>
        </p:txBody>
      </p:sp>
      <p:pic>
        <p:nvPicPr>
          <p:cNvPr id="9" name="Picture 2" descr="Z:\МК\.РТИЩЕВА А.Р\ЭМБЛЕМА радуга семь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2706" y="404664"/>
            <a:ext cx="106571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5" r:link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3275856" y="2992483"/>
            <a:ext cx="2664296" cy="324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25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4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081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МЕРОПРИЯТИЯ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34155" y="2780928"/>
            <a:ext cx="3816424" cy="38164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solidFill>
                  <a:srgbClr val="001236"/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материальная помощь  семьям, находящимся в трудной жизненной ситуации, повышение качества жизни и  укрепление семейных ценностей.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3" r:link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8162502" y="44624"/>
            <a:ext cx="946001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4176186" cy="313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0299" y="3287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7704" y="153506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ЗАДАЧИ ПРОЕКТА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588" y="908720"/>
            <a:ext cx="77768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Выявить умельцев, мастеров и договориться о сотрудничестве в рамках проекта.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Провести аукцион и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выставку-распродажу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Распределить вырученные денежные средства среди малообеспеченных нуждающихся семей.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Развивать благотворительность как одну из эффективных форм работы с семьей, находящейся в трудной жизненной ситуации.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Привлекать внимание общественности к социальным проблемам.</a:t>
            </a:r>
          </a:p>
          <a:p>
            <a:pPr algn="just"/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3" r:link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7669993" y="262434"/>
            <a:ext cx="946001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97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293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6815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2372" y="1383015"/>
            <a:ext cx="8219256" cy="5073427"/>
          </a:xfrm>
        </p:spPr>
        <p:txBody>
          <a:bodyPr>
            <a:noAutofit/>
          </a:bodyPr>
          <a:lstStyle/>
          <a:p>
            <a:pPr lvl="0" algn="just"/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Малообеспеченные нуждающиеся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семьи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добровольческих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объединений (волонтерские и добровольческие объединения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ССУЗов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г.Минусинска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распространяют информацию о проекте, предоставляют изделия для благотворительного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мероприятия)</a:t>
            </a:r>
          </a:p>
          <a:p>
            <a:pPr algn="just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организаций и учреждений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г.Минусинска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Минусинского района</a:t>
            </a:r>
          </a:p>
          <a:p>
            <a:pPr algn="just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системы профилактики безнадзорности несовершеннолетних</a:t>
            </a:r>
          </a:p>
          <a:p>
            <a:pPr algn="just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г.Минусинска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Минусинского района</a:t>
            </a:r>
          </a:p>
          <a:p>
            <a:pPr algn="just"/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проекта, предоставляющие свои изделия: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«69 параллель»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 детского творчества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г.Минусинска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«Минусинский колледж культуры и искусств»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«Сельскохозяйственный колледж»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«Минусинский педагогический колледж им.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А.С.Пушкина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лица-умельцы, проживающие в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г.Минусин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Минусинском районе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4" r:link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7669993" y="262434"/>
            <a:ext cx="946001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1434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4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95536" y="144016"/>
            <a:ext cx="8566720" cy="90872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ПРОВЕДЕНИЯ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27583" y="980728"/>
            <a:ext cx="7776865" cy="4896544"/>
          </a:xfrm>
        </p:spPr>
        <p:txBody>
          <a:bodyPr>
            <a:noAutofit/>
          </a:bodyPr>
          <a:lstStyle/>
          <a:p>
            <a:pPr marL="273050" indent="-273050" algn="just">
              <a:spcBef>
                <a:spcPts val="300"/>
              </a:spcBef>
              <a:buAutoNum type="arabicPeriod"/>
            </a:pP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</a:t>
            </a:r>
            <a:r>
              <a:rPr lang="ru-RU" sz="25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(поиск умельцев и мастеров различных видов творчества, подготовка изделий, проведение акций, приглашение платежеспособных участников-покупателей). </a:t>
            </a:r>
          </a:p>
          <a:p>
            <a:pPr marL="273050" indent="-273050" algn="just">
              <a:spcBef>
                <a:spcPts val="300"/>
              </a:spcBef>
              <a:buAutoNum type="arabicPeriod"/>
            </a:pPr>
            <a:endParaRPr lang="ru-RU" sz="25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 algn="just">
              <a:spcBef>
                <a:spcPts val="300"/>
              </a:spcBef>
              <a:buAutoNum type="arabicPeriod"/>
            </a:pP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  <a:r>
              <a:rPr lang="ru-RU" sz="25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(проведение аукциона и выставки –распродажи).</a:t>
            </a:r>
          </a:p>
          <a:p>
            <a:pPr marL="273050" indent="-273050" algn="just">
              <a:spcBef>
                <a:spcPts val="300"/>
              </a:spcBef>
              <a:buAutoNum type="arabicPeriod"/>
            </a:pPr>
            <a:endParaRPr lang="ru-RU" sz="25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0" lvl="0" indent="-355600" algn="just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Заключительный </a:t>
            </a:r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(распределение денежных средств и гуманитарной помощи</a:t>
            </a:r>
          </a:p>
          <a:p>
            <a:pPr marL="355600" indent="-355600" algn="just">
              <a:spcBef>
                <a:spcPts val="300"/>
              </a:spcBef>
            </a:pPr>
            <a:r>
              <a:rPr lang="ru-RU" sz="25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нуждающимся семьям)</a:t>
            </a:r>
          </a:p>
          <a:p>
            <a:pPr lvl="0" algn="l">
              <a:defRPr/>
            </a:pP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73050" indent="-273050" algn="just">
              <a:spcBef>
                <a:spcPts val="300"/>
              </a:spcBef>
              <a:buAutoNum type="arabicPeriod"/>
            </a:pPr>
            <a:endParaRPr lang="ru-RU" sz="25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ru-RU" sz="2400" dirty="0" smtClean="0">
              <a:solidFill>
                <a:srgbClr val="0012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800" dirty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00123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00592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6937" y="1"/>
            <a:ext cx="9260937" cy="69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116632"/>
            <a:ext cx="8003232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ПРОЕКТА</a:t>
            </a:r>
            <a:endParaRPr lang="ru-RU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96275" y="1340768"/>
            <a:ext cx="4547725" cy="4464496"/>
          </a:xfrm>
        </p:spPr>
        <p:txBody>
          <a:bodyPr>
            <a:noAutofit/>
          </a:bodyPr>
          <a:lstStyle/>
          <a:p>
            <a:pPr marL="96838" indent="12700" algn="just">
              <a:buNone/>
            </a:pPr>
            <a:r>
              <a:rPr lang="ru-RU" sz="2500" dirty="0" smtClean="0">
                <a:solidFill>
                  <a:srgbClr val="00123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500" dirty="0" smtClean="0">
                <a:solidFill>
                  <a:srgbClr val="001236"/>
                </a:solidFill>
              </a:rPr>
              <a:t/>
            </a:r>
            <a:br>
              <a:rPr lang="ru-RU" sz="2500" dirty="0" smtClean="0">
                <a:solidFill>
                  <a:srgbClr val="001236"/>
                </a:solidFill>
              </a:rPr>
            </a:br>
            <a:endParaRPr lang="ru-RU" sz="2500" dirty="0">
              <a:solidFill>
                <a:srgbClr val="001236"/>
              </a:solidFill>
            </a:endParaRPr>
          </a:p>
        </p:txBody>
      </p:sp>
      <p:pic>
        <p:nvPicPr>
          <p:cNvPr id="4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3" r:link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8302163" y="57033"/>
            <a:ext cx="817562" cy="9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57347" y="1428800"/>
            <a:ext cx="33123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началом мероприятия в холле учреждения располагается выставка изделий, как для аукциона, так и для продажи участникам по окончании мероприятия.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9715" y="1124744"/>
            <a:ext cx="2696357" cy="2022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156" y="1412776"/>
            <a:ext cx="268799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5" y="3965863"/>
            <a:ext cx="3337227" cy="2904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59545"/>
            <a:ext cx="3850911" cy="2888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4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67544" y="620688"/>
            <a:ext cx="63367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презентация, в ходе которой рассказывается об акции (в апреле – «Весенняя неделя добра», в августе – «Помоги пойти учиться»). Так же предоставляется информация  о деятельности добровольческих объединений города, об итогах предоставления семьям гуманитарной помощи, собранной в ходе благотворительной акции.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49664" y="30215976"/>
            <a:ext cx="7865448" cy="739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016" y="3144456"/>
            <a:ext cx="3971867" cy="3092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5" r:link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7779525" y="332656"/>
            <a:ext cx="817562" cy="9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852" y="3422176"/>
            <a:ext cx="4054877" cy="3041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428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4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5536" y="512751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Проводится аукцион: ведущие сообщают размер шага аукциона, объявляют и демонстрируют лоты, проходят торги между участниками. Конечную сумму каждого лота фиксируют представители счетной комиссии, которые по окончании аукциона объявляют вырученную сумму.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852" y="1988839"/>
            <a:ext cx="4029191" cy="4503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53772"/>
            <a:ext cx="3672408" cy="4392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5" r:link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8188306" y="116632"/>
            <a:ext cx="817562" cy="9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621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3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5536" y="830507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Представители счетной комиссии подсчитывают сумму с распродажи и общую сумму, вырученную от проведения мероприятия. Заполняется протокол. На заключительном мероприятии осуществляется распределение вырученных средств среди малообеспеченных семей и вручение их адресатам в Центре или по месту жительства.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453" y="2769499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14969"/>
            <a:ext cx="2757884" cy="2143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5" r:link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8028384" y="116631"/>
            <a:ext cx="817562" cy="9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Y:\8. ФОТОАРХИВ\2021\ФОТО_ДАРИ ДОБРО_ОСЕНЬ 2021 аукцион\IMG-f52f80e7c436fbef3973be6da0d588aa-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853" y="2801760"/>
            <a:ext cx="4353322" cy="3264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548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3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8012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/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РЕЗУЛЬТАТЫ  ПРОЕКТА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5328592" cy="4968552"/>
          </a:xfrm>
        </p:spPr>
        <p:txBody>
          <a:bodyPr>
            <a:normAutofit fontScale="25000" lnSpcReduction="20000"/>
          </a:bodyPr>
          <a:lstStyle/>
          <a:p>
            <a:pPr marL="0" indent="273050" algn="ctr">
              <a:buNone/>
            </a:pP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год:</a:t>
            </a:r>
          </a:p>
          <a:p>
            <a:pPr marL="0" indent="0">
              <a:buNone/>
            </a:pPr>
            <a:r>
              <a:rPr lang="ru-RU" sz="11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семей, получивших денежную помощь </a:t>
            </a: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семьи</a:t>
            </a:r>
          </a:p>
          <a:p>
            <a:pPr marL="0" indent="0">
              <a:buNone/>
            </a:pPr>
            <a:endParaRPr lang="ru-RU" sz="1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2019 год:</a:t>
            </a:r>
          </a:p>
          <a:p>
            <a:pPr marL="0" indent="0">
              <a:buNone/>
            </a:pPr>
            <a:r>
              <a:rPr lang="ru-RU" sz="11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семей, получивших денежную помощь </a:t>
            </a: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семей</a:t>
            </a:r>
          </a:p>
          <a:p>
            <a:pPr marL="0" indent="0">
              <a:buNone/>
            </a:pPr>
            <a:endParaRPr lang="ru-RU" sz="1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 algn="ctr">
              <a:buNone/>
            </a:pP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2021 год:</a:t>
            </a:r>
          </a:p>
          <a:p>
            <a:pPr marL="0" indent="0">
              <a:buNone/>
            </a:pPr>
            <a:r>
              <a:rPr lang="ru-RU" sz="11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семей, получивших денежную помощь </a:t>
            </a:r>
            <a:r>
              <a:rPr lang="ru-RU" sz="1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семья</a:t>
            </a:r>
            <a:endParaRPr lang="ru-RU" sz="128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1100" b="1" dirty="0" smtClean="0">
                <a:solidFill>
                  <a:srgbClr val="0012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3050" indent="-273050"/>
            <a:endParaRPr lang="ru-RU" b="1" dirty="0" smtClean="0">
              <a:solidFill>
                <a:srgbClr val="001236"/>
              </a:solidFill>
            </a:endParaRPr>
          </a:p>
          <a:p>
            <a:endParaRPr lang="ru-RU" b="1" dirty="0" smtClean="0">
              <a:solidFill>
                <a:srgbClr val="001236"/>
              </a:solidFill>
            </a:endParaRPr>
          </a:p>
          <a:p>
            <a:endParaRPr lang="ru-RU" b="1" dirty="0" smtClean="0">
              <a:solidFill>
                <a:srgbClr val="001236"/>
              </a:solidFill>
            </a:endParaRPr>
          </a:p>
          <a:p>
            <a:endParaRPr lang="ru-RU" b="1" dirty="0">
              <a:solidFill>
                <a:srgbClr val="001236"/>
              </a:solidFill>
            </a:endParaRPr>
          </a:p>
        </p:txBody>
      </p:sp>
      <p:pic>
        <p:nvPicPr>
          <p:cNvPr id="5" name="Picture 2" descr="http://www.finanzen.de/sites/default/files/field/image/beitragserhoehung_continentale_pkv_private_krankenversicherung.jpg"/>
          <p:cNvPicPr>
            <a:picLocks noChangeAspect="1" noChangeArrowheads="1"/>
          </p:cNvPicPr>
          <p:nvPr/>
        </p:nvPicPr>
        <p:blipFill>
          <a:blip r:embed="rId3" cstate="print">
            <a:lum bright="25000" contrast="-19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65104"/>
            <a:ext cx="3672576" cy="24928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4" r:link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8219102" y="116632"/>
            <a:ext cx="817562" cy="9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3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115616" y="476672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ДАННОГО ПРОЕКТА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2060848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не менее 30 семьям в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Информированность постоянных партнеров, готовых предоставить свои изделия и спонсорские средства. Проект представляет собой одну из  эффективных партнерских форм благотворительной деятельности с привлечением творческих, талантливых, неравнодушных людей к проблемам нуждающихся семей. Он объединяет мастеров прикладного искусства, детей из образовательных и частных учреждений увлекающиеся семьи, специалистов и работников организаций, учреждений города, по роду своей деятельности далеких от социальной сферы, но при этом активно участвующих в подобных мероприятиях, создающих прекрасные творческие работы. Проект призван улучшить качество работы с получателями услуг в нашем учреждении, так как является формой реальной помощи семье, находящейся в трудной жизненной ситуации.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Информированность и готовность жителей участвовать в проекте, предоставление спонсорской и гуманитарной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2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293" y="0"/>
            <a:ext cx="9204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260648"/>
            <a:ext cx="8939336" cy="180020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«Добро</a:t>
            </a:r>
            <a:r>
              <a:rPr lang="ru-RU" b="1" dirty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которое ты делаешь от </a:t>
            </a:r>
            <a:r>
              <a:rPr lang="ru-RU" b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сердца,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ты </a:t>
            </a:r>
            <a:r>
              <a:rPr lang="ru-RU" b="1" dirty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делаешь всегда </a:t>
            </a:r>
            <a:r>
              <a:rPr lang="ru-RU" b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себе»</a:t>
            </a:r>
            <a:endParaRPr lang="ru-RU" b="1" dirty="0">
              <a:solidFill>
                <a:srgbClr val="9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ru-RU" sz="2800" i="1" dirty="0" smtClean="0">
                <a:solidFill>
                  <a:srgbClr val="920000"/>
                </a:solidFill>
              </a:rPr>
              <a:t>Л. Н. </a:t>
            </a:r>
            <a:r>
              <a:rPr lang="ru-RU" sz="2800" i="1" dirty="0">
                <a:solidFill>
                  <a:srgbClr val="920000"/>
                </a:solidFill>
              </a:rPr>
              <a:t>Толстой</a:t>
            </a:r>
          </a:p>
        </p:txBody>
      </p:sp>
      <p:pic>
        <p:nvPicPr>
          <p:cNvPr id="5" name="Picture 4" descr="http://tat-anat.ucoz.ru/_ld/13/49397522.jpg"/>
          <p:cNvPicPr>
            <a:picLocks noChangeAspect="1" noChangeArrowheads="1"/>
          </p:cNvPicPr>
          <p:nvPr/>
        </p:nvPicPr>
        <p:blipFill>
          <a:blip r:embed="rId3" r:link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2"/>
          <a:stretch>
            <a:fillRect/>
          </a:stretch>
        </p:blipFill>
        <p:spPr bwMode="auto">
          <a:xfrm>
            <a:off x="2915816" y="1700808"/>
            <a:ext cx="3537315" cy="430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6754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1119</TotalTime>
  <Words>571</Words>
  <Application>Microsoft Office PowerPoint</Application>
  <PresentationFormat>Экран (4:3)</PresentationFormat>
  <Paragraphs>76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Тема16</vt:lpstr>
      <vt:lpstr>Слайд 1</vt:lpstr>
      <vt:lpstr>ЦЕЛЬ МЕРОПРИЯТИЯ</vt:lpstr>
      <vt:lpstr>Слайд 3</vt:lpstr>
      <vt:lpstr>УЧАСТНИКИ ПРОЕКТА</vt:lpstr>
      <vt:lpstr>ЭТАПЫ ПРОВЕДЕНИЯ</vt:lpstr>
      <vt:lpstr>СТРУКТУРА ПРОЕКТА</vt:lpstr>
      <vt:lpstr>Слайд 7</vt:lpstr>
      <vt:lpstr>Слайд 8</vt:lpstr>
      <vt:lpstr>Слайд 9</vt:lpstr>
      <vt:lpstr> РЕЗУЛЬТАТЫ  ПРОЕКТА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ZamDir</cp:lastModifiedBy>
  <cp:revision>81</cp:revision>
  <dcterms:created xsi:type="dcterms:W3CDTF">2016-04-11T07:28:35Z</dcterms:created>
  <dcterms:modified xsi:type="dcterms:W3CDTF">2022-05-12T10:13:44Z</dcterms:modified>
</cp:coreProperties>
</file>